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9" r:id="rId3"/>
    <p:sldId id="270" r:id="rId4"/>
    <p:sldId id="271" r:id="rId5"/>
    <p:sldId id="272" r:id="rId6"/>
    <p:sldId id="260" r:id="rId7"/>
    <p:sldId id="264" r:id="rId8"/>
    <p:sldId id="259" r:id="rId9"/>
    <p:sldId id="263" r:id="rId10"/>
    <p:sldId id="265" r:id="rId11"/>
    <p:sldId id="266" r:id="rId12"/>
    <p:sldId id="267" r:id="rId13"/>
    <p:sldId id="268" r:id="rId14"/>
    <p:sldId id="261" r:id="rId15"/>
    <p:sldId id="262" r:id="rId16"/>
    <p:sldId id="273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90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99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3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89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370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646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73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316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53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992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557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24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2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89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77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752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75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953D36-4A11-4EC7-B6DB-74EABCA48AF5}" type="datetimeFigureOut">
              <a:rPr lang="zh-TW" altLang="en-US" smtClean="0"/>
              <a:t>2018/5/14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8A0CC7-642C-4955-8742-90F8D7DA28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47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09" y="1612669"/>
            <a:ext cx="6752547" cy="3890356"/>
          </a:xfrm>
          <a:prstGeom prst="rect">
            <a:avLst/>
          </a:prstGeom>
          <a:effectLst>
            <a:glow>
              <a:schemeClr val="tx2">
                <a:lumMod val="50000"/>
                <a:lumOff val="50000"/>
                <a:alpha val="97000"/>
              </a:schemeClr>
            </a:glow>
            <a:outerShdw blurRad="50800" dist="50800" dir="21540000" algn="ctr" rotWithShape="0">
              <a:srgbClr val="000000">
                <a:alpha val="24000"/>
              </a:srgbClr>
            </a:outerShdw>
            <a:softEdge rad="0"/>
          </a:effec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Invisible Keyboard</a:t>
            </a:r>
            <a:endParaRPr lang="zh-TW" altLang="en-US" dirty="0"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0411036 </a:t>
            </a:r>
            <a:r>
              <a:rPr lang="zh-TW" altLang="en-US" dirty="0" smtClean="0"/>
              <a:t>彭宣儒</a:t>
            </a:r>
            <a:endParaRPr lang="en-US" altLang="zh-TW" dirty="0" smtClean="0"/>
          </a:p>
          <a:p>
            <a:r>
              <a:rPr lang="en-US" altLang="zh-TW" dirty="0" smtClean="0"/>
              <a:t>0511088</a:t>
            </a:r>
            <a:r>
              <a:rPr lang="zh-TW" altLang="en-US" dirty="0" smtClean="0"/>
              <a:t> 曹立武</a:t>
            </a:r>
            <a:endParaRPr lang="en-US" altLang="zh-TW" dirty="0" smtClean="0"/>
          </a:p>
          <a:p>
            <a:r>
              <a:rPr lang="en-US" altLang="zh-TW" dirty="0" smtClean="0"/>
              <a:t>0511097</a:t>
            </a:r>
            <a:r>
              <a:rPr lang="zh-TW" altLang="en-US" dirty="0" smtClean="0"/>
              <a:t> 黃柏豪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008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6761" y="157307"/>
            <a:ext cx="10515600" cy="1648233"/>
          </a:xfrm>
        </p:spPr>
        <p:txBody>
          <a:bodyPr>
            <a:normAutofit/>
          </a:bodyPr>
          <a:lstStyle/>
          <a:p>
            <a:r>
              <a:rPr lang="en-US" altLang="zh-TW" sz="4100" dirty="0" smtClean="0"/>
              <a:t>Execution plan</a:t>
            </a:r>
            <a:endParaRPr lang="zh-TW" altLang="en-US" sz="41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594108"/>
              </p:ext>
            </p:extLst>
          </p:nvPr>
        </p:nvGraphicFramePr>
        <p:xfrm>
          <a:off x="829882" y="1379912"/>
          <a:ext cx="10548852" cy="496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816">
                  <a:extLst>
                    <a:ext uri="{9D8B030D-6E8A-4147-A177-3AD203B41FA5}">
                      <a16:colId xmlns:a16="http://schemas.microsoft.com/office/drawing/2014/main" val="1250515030"/>
                    </a:ext>
                  </a:extLst>
                </a:gridCol>
                <a:gridCol w="1536468">
                  <a:extLst>
                    <a:ext uri="{9D8B030D-6E8A-4147-A177-3AD203B41FA5}">
                      <a16:colId xmlns:a16="http://schemas.microsoft.com/office/drawing/2014/main" val="2727586391"/>
                    </a:ext>
                  </a:extLst>
                </a:gridCol>
                <a:gridCol w="1758142">
                  <a:extLst>
                    <a:ext uri="{9D8B030D-6E8A-4147-A177-3AD203B41FA5}">
                      <a16:colId xmlns:a16="http://schemas.microsoft.com/office/drawing/2014/main" val="922007442"/>
                    </a:ext>
                  </a:extLst>
                </a:gridCol>
                <a:gridCol w="1758142">
                  <a:extLst>
                    <a:ext uri="{9D8B030D-6E8A-4147-A177-3AD203B41FA5}">
                      <a16:colId xmlns:a16="http://schemas.microsoft.com/office/drawing/2014/main" val="3674463675"/>
                    </a:ext>
                  </a:extLst>
                </a:gridCol>
                <a:gridCol w="1758142">
                  <a:extLst>
                    <a:ext uri="{9D8B030D-6E8A-4147-A177-3AD203B41FA5}">
                      <a16:colId xmlns:a16="http://schemas.microsoft.com/office/drawing/2014/main" val="3734253270"/>
                    </a:ext>
                  </a:extLst>
                </a:gridCol>
                <a:gridCol w="1758142">
                  <a:extLst>
                    <a:ext uri="{9D8B030D-6E8A-4147-A177-3AD203B41FA5}">
                      <a16:colId xmlns:a16="http://schemas.microsoft.com/office/drawing/2014/main" val="3739869935"/>
                    </a:ext>
                  </a:extLst>
                </a:gridCol>
              </a:tblGrid>
              <a:tr h="602097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  <a:p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5/7~5/13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  <a:p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5/14~5/20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  <a:p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5/21~5/27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Week</a:t>
                      </a:r>
                      <a:r>
                        <a:rPr lang="en-US" altLang="zh-TW" sz="1600" baseline="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US" altLang="zh-TW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5/28~6/3</a:t>
                      </a:r>
                      <a:endParaRPr lang="zh-TW" altLang="en-US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Week</a:t>
                      </a:r>
                      <a:r>
                        <a:rPr lang="en-US" altLang="zh-TW" sz="1600" baseline="0" dirty="0" smtClean="0">
                          <a:solidFill>
                            <a:schemeClr val="tx1"/>
                          </a:solidFill>
                        </a:rPr>
                        <a:t> 5</a:t>
                      </a:r>
                      <a:endParaRPr lang="en-US" altLang="zh-TW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6/4~</a:t>
                      </a:r>
                    </a:p>
                    <a:p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presentation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865130"/>
                  </a:ext>
                </a:extLst>
              </a:tr>
              <a:tr h="847171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Ideas about project &amp; make it work for data acquisition</a:t>
                      </a:r>
                    </a:p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8274" marR="78274" marT="39137" marB="3913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33641"/>
                  </a:ext>
                </a:extLst>
              </a:tr>
              <a:tr h="104323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More data &amp;</a:t>
                      </a:r>
                      <a:r>
                        <a:rPr lang="en-US" altLang="zh-TW" sz="1600" baseline="0" dirty="0" smtClean="0"/>
                        <a:t> 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data pre-processing 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&amp; build model 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&amp; some results</a:t>
                      </a:r>
                    </a:p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469848"/>
                  </a:ext>
                </a:extLst>
              </a:tr>
              <a:tr h="651112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 smtClean="0"/>
                        <a:t>Tunning</a:t>
                      </a:r>
                      <a:r>
                        <a:rPr lang="en-US" altLang="zh-TW" sz="1600" dirty="0" smtClean="0"/>
                        <a:t> for better performance</a:t>
                      </a:r>
                    </a:p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338029"/>
                  </a:ext>
                </a:extLst>
              </a:tr>
              <a:tr h="847171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Collecting results for final project &amp; making it into a report</a:t>
                      </a:r>
                    </a:p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78274" marR="78274" marT="39137" marB="39137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78274" marR="78274" marT="39137" marB="39137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86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18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Details(5/7~5/13)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Some ideas about project</a:t>
            </a:r>
          </a:p>
          <a:p>
            <a:pPr lvl="1"/>
            <a:r>
              <a:rPr lang="en-US" altLang="zh-TW" dirty="0" smtClean="0"/>
              <a:t>Which vibration material are we going to choose?</a:t>
            </a:r>
          </a:p>
          <a:p>
            <a:pPr lvl="2"/>
            <a:r>
              <a:rPr lang="en-US" altLang="zh-TW" dirty="0" smtClean="0"/>
              <a:t>Does it affect our performance on different tapping materials? </a:t>
            </a:r>
          </a:p>
          <a:p>
            <a:pPr lvl="1"/>
            <a:r>
              <a:rPr lang="en-US" altLang="zh-TW" dirty="0" smtClean="0"/>
              <a:t>How many keys are we going to make?</a:t>
            </a:r>
          </a:p>
          <a:p>
            <a:pPr lvl="2"/>
            <a:r>
              <a:rPr lang="en-US" altLang="zh-TW" dirty="0" smtClean="0"/>
              <a:t>4 directions? 8 directions? Any directions we want?</a:t>
            </a:r>
          </a:p>
          <a:p>
            <a:r>
              <a:rPr lang="en-US" altLang="zh-TW" dirty="0" smtClean="0"/>
              <a:t>Data acquisition</a:t>
            </a:r>
          </a:p>
          <a:p>
            <a:pPr lvl="1"/>
            <a:r>
              <a:rPr lang="en-US" altLang="zh-TW" dirty="0" smtClean="0"/>
              <a:t> Using Arduino + MPU6050 for better sample rate to collect data</a:t>
            </a:r>
          </a:p>
          <a:p>
            <a:pPr lvl="2"/>
            <a:r>
              <a:rPr lang="en-US" altLang="zh-TW" dirty="0" smtClean="0"/>
              <a:t>That’s why we didn’t use </a:t>
            </a:r>
            <a:r>
              <a:rPr lang="en-US" altLang="zh-TW" dirty="0" err="1" smtClean="0"/>
              <a:t>Matlab</a:t>
            </a:r>
            <a:r>
              <a:rPr lang="en-US" altLang="zh-TW" dirty="0" smtClean="0"/>
              <a:t> mobile, however, we’ll try if it still have good performance with lower sample rate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34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Details(5/14~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 pre-processing</a:t>
            </a:r>
          </a:p>
          <a:p>
            <a:pPr lvl="1"/>
            <a:r>
              <a:rPr lang="en-US" altLang="zh-TW" dirty="0" smtClean="0"/>
              <a:t>Using python library </a:t>
            </a:r>
            <a:r>
              <a:rPr lang="en-US" altLang="zh-TW" dirty="0" err="1" smtClean="0"/>
              <a:t>numpy</a:t>
            </a:r>
            <a:endParaRPr lang="en-US" altLang="zh-TW" dirty="0" smtClean="0"/>
          </a:p>
          <a:p>
            <a:r>
              <a:rPr lang="en-US" altLang="zh-TW" dirty="0" smtClean="0"/>
              <a:t>Build model &amp; </a:t>
            </a:r>
            <a:r>
              <a:rPr lang="en-US" altLang="zh-TW" dirty="0" err="1" smtClean="0"/>
              <a:t>Tunning</a:t>
            </a:r>
            <a:r>
              <a:rPr lang="en-US" altLang="zh-TW" dirty="0" smtClean="0"/>
              <a:t> for better performance</a:t>
            </a:r>
          </a:p>
          <a:p>
            <a:pPr lvl="1"/>
            <a:r>
              <a:rPr lang="en-US" altLang="zh-TW" dirty="0" smtClean="0"/>
              <a:t>Many </a:t>
            </a:r>
            <a:r>
              <a:rPr lang="en-US" altLang="zh-TW" dirty="0" err="1" smtClean="0"/>
              <a:t>hyperparameters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tunning</a:t>
            </a:r>
            <a:r>
              <a:rPr lang="en-US" altLang="zh-TW" dirty="0" smtClean="0"/>
              <a:t> and testing for different model structure with CNN, DNN, layers, nodes.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86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26" name="Picture 2" descr="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41" y="0"/>
            <a:ext cx="5086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2019300" y="2132328"/>
            <a:ext cx="2179319" cy="1211581"/>
          </a:xfrm>
          <a:prstGeom prst="wedgeEllipseCallout">
            <a:avLst>
              <a:gd name="adj1" fmla="val 47699"/>
              <a:gd name="adj2" fmla="val 750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Make more exceptions</a:t>
            </a:r>
            <a:r>
              <a:rPr lang="en-US" altLang="zh-TW" sz="2400" dirty="0" smtClean="0"/>
              <a:t>?</a:t>
            </a:r>
            <a:endParaRPr lang="zh-TW" altLang="en-US" sz="2400" dirty="0"/>
          </a:p>
        </p:txBody>
      </p:sp>
      <p:sp>
        <p:nvSpPr>
          <p:cNvPr id="7" name="橢圓形圖說文字 6"/>
          <p:cNvSpPr/>
          <p:nvPr/>
        </p:nvSpPr>
        <p:spPr>
          <a:xfrm>
            <a:off x="4133850" y="1897380"/>
            <a:ext cx="2446020" cy="1175596"/>
          </a:xfrm>
          <a:prstGeom prst="wedgeEllipseCallout">
            <a:avLst>
              <a:gd name="adj1" fmla="val 11755"/>
              <a:gd name="adj2" fmla="val 7890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Redefine our method?</a:t>
            </a:r>
            <a:endParaRPr lang="zh-TW" altLang="en-US" sz="2400" dirty="0"/>
          </a:p>
        </p:txBody>
      </p:sp>
      <p:sp>
        <p:nvSpPr>
          <p:cNvPr id="8" name="橢圓形圖說文字 7"/>
          <p:cNvSpPr/>
          <p:nvPr/>
        </p:nvSpPr>
        <p:spPr>
          <a:xfrm>
            <a:off x="6579870" y="2412789"/>
            <a:ext cx="2948941" cy="1274656"/>
          </a:xfrm>
          <a:prstGeom prst="wedgeEllipseCallout">
            <a:avLst>
              <a:gd name="adj1" fmla="val -20341"/>
              <a:gd name="adj2" fmla="val 764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Stop treating then like object?</a:t>
            </a:r>
            <a:endParaRPr lang="zh-TW" altLang="en-US" sz="2400" dirty="0"/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85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77240"/>
            <a:ext cx="10515600" cy="1015069"/>
          </a:xfrm>
        </p:spPr>
        <p:txBody>
          <a:bodyPr/>
          <a:lstStyle/>
          <a:p>
            <a:r>
              <a:rPr lang="en-US" altLang="zh-TW" dirty="0" smtClean="0"/>
              <a:t>Preliminary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32514"/>
            <a:ext cx="10515600" cy="5044449"/>
          </a:xfrm>
        </p:spPr>
        <p:txBody>
          <a:bodyPr/>
          <a:lstStyle/>
          <a:p>
            <a:r>
              <a:rPr lang="en-US" altLang="zh-TW" dirty="0" err="1" smtClean="0"/>
              <a:t>Matlab</a:t>
            </a:r>
            <a:r>
              <a:rPr lang="en-US" altLang="zh-TW" dirty="0" smtClean="0"/>
              <a:t> (Raw data &amp; Frequency data)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" y="1652104"/>
            <a:ext cx="10058400" cy="45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9300" y="719939"/>
            <a:ext cx="10788941" cy="5749124"/>
          </a:xfrm>
        </p:spPr>
        <p:txBody>
          <a:bodyPr/>
          <a:lstStyle/>
          <a:p>
            <a:r>
              <a:rPr lang="en-US" altLang="zh-TW" dirty="0" smtClean="0"/>
              <a:t>Python </a:t>
            </a:r>
          </a:p>
          <a:p>
            <a:pPr lvl="1"/>
            <a:r>
              <a:rPr lang="en-US" altLang="zh-TW" dirty="0" smtClean="0"/>
              <a:t>some previous model experience with 6-axis sensor(data)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x_position</a:t>
            </a:r>
            <a:r>
              <a:rPr lang="en-US" altLang="zh-TW" dirty="0" smtClean="0"/>
              <a:t>(label)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2316"/>
            <a:ext cx="5025704" cy="40922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04" y="2104169"/>
            <a:ext cx="5389229" cy="37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ååè£¡å¯è½æå®¤å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695" y="596959"/>
            <a:ext cx="7339444" cy="550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919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Background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421132"/>
            <a:ext cx="10515600" cy="3288105"/>
          </a:xfrm>
        </p:spPr>
        <p:txBody>
          <a:bodyPr/>
          <a:lstStyle/>
          <a:p>
            <a:r>
              <a:rPr lang="en-US" altLang="zh-TW" dirty="0" smtClean="0"/>
              <a:t>Spying app</a:t>
            </a:r>
          </a:p>
          <a:p>
            <a:pPr lvl="1"/>
            <a:r>
              <a:rPr lang="en-US" altLang="zh-TW" dirty="0" smtClean="0"/>
              <a:t>Use acceleration information to determine key user click.</a:t>
            </a:r>
            <a:endParaRPr lang="en-US" altLang="zh-TW" dirty="0"/>
          </a:p>
          <a:p>
            <a:r>
              <a:rPr lang="en-US" altLang="zh-TW" dirty="0" smtClean="0"/>
              <a:t>Problem: sample rate of smartphone isn’t quick enough.</a:t>
            </a:r>
            <a:endParaRPr lang="en-US" altLang="zh-TW" dirty="0"/>
          </a:p>
          <a:p>
            <a:r>
              <a:rPr lang="en-US" altLang="zh-TW" dirty="0" smtClean="0"/>
              <a:t>Arduino+MPU6050</a:t>
            </a:r>
          </a:p>
          <a:p>
            <a:pPr lvl="1"/>
            <a:r>
              <a:rPr lang="en-US" altLang="zh-TW" dirty="0" smtClean="0"/>
              <a:t>MPU6050:a kind of g-senor, more high sample rate.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2784143" y="4995720"/>
            <a:ext cx="5032612" cy="1624177"/>
            <a:chOff x="2784143" y="4995720"/>
            <a:chExt cx="5032612" cy="1624177"/>
          </a:xfrm>
        </p:grpSpPr>
        <p:pic>
          <p:nvPicPr>
            <p:cNvPr id="2050" name="Picture 2" descr="ã6050ãçåçæå°çµæ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544" b="93139" l="1847" r="968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143" y="5399051"/>
              <a:ext cx="1460311" cy="120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ãææ æ²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82"/>
            <a:stretch/>
          </p:blipFill>
          <p:spPr bwMode="auto">
            <a:xfrm>
              <a:off x="4558779" y="4995720"/>
              <a:ext cx="2857500" cy="157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橢圓 3"/>
            <p:cNvSpPr/>
            <p:nvPr/>
          </p:nvSpPr>
          <p:spPr>
            <a:xfrm>
              <a:off x="4349015" y="5855896"/>
              <a:ext cx="752475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5636739" y="5855896"/>
              <a:ext cx="752475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7064280" y="5867422"/>
              <a:ext cx="752475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341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Background – mode of vibration</a:t>
            </a:r>
            <a:endParaRPr lang="zh-TW" altLang="en-US" dirty="0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709184" y="2427226"/>
            <a:ext cx="10515600" cy="229711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Everything has it own specific nature frequency.</a:t>
            </a:r>
          </a:p>
          <a:p>
            <a:r>
              <a:rPr lang="en-US" altLang="zh-TW" dirty="0"/>
              <a:t>O</a:t>
            </a:r>
            <a:r>
              <a:rPr lang="en-US" altLang="zh-TW" dirty="0" smtClean="0"/>
              <a:t>ne thing will have many different nature frequency called </a:t>
            </a:r>
            <a:br>
              <a:rPr lang="en-US" altLang="zh-TW" dirty="0" smtClean="0"/>
            </a:br>
            <a:r>
              <a:rPr lang="en-US" altLang="zh-TW" b="1" dirty="0" smtClean="0"/>
              <a:t>mode of vibration</a:t>
            </a:r>
            <a:endParaRPr lang="en-US" altLang="zh-TW" dirty="0"/>
          </a:p>
          <a:p>
            <a:r>
              <a:rPr lang="en-US" altLang="zh-TW" dirty="0" smtClean="0"/>
              <a:t>The mode of vibration is depends only on the shape of the thing, not where we click it.</a:t>
            </a:r>
          </a:p>
          <a:p>
            <a:endParaRPr lang="en-US" altLang="zh-TW" dirty="0" smtClean="0"/>
          </a:p>
        </p:txBody>
      </p:sp>
      <p:pic>
        <p:nvPicPr>
          <p:cNvPr id="1026" name="Picture 2" descr="ç®¡éæ¨¡æ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247" y="4746566"/>
            <a:ext cx="15906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ç®¡éæ¨¡æ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09" y="4746565"/>
            <a:ext cx="15906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ç®¡éæ¨¡æ_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71" y="4713226"/>
            <a:ext cx="162877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ç®¡éæ¨¡æ_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3" y="4746565"/>
            <a:ext cx="16097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®¡éæ¨¡æ_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045" y="4756090"/>
            <a:ext cx="16287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ç®¡éæ¨¡æ_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2" y="4813238"/>
            <a:ext cx="24479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9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Background – signal in frequency domain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2433073"/>
            <a:ext cx="10515600" cy="121628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Use the relative magnitude to distinguish different location we hit, not the location of the frequency.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3074" name="Picture 2" descr="ãmode of vibration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499" y="3362942"/>
            <a:ext cx="3787323" cy="331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-tpe1-1.xx.fbcdn.net/v/t1.15752-9/32235655_1010252962457831_1018690406373654528_n.png?_nc_cat=0&amp;oh=7a12090f2e13678606491b5c6bf62bfb&amp;oe=5B5313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09" y="378625"/>
            <a:ext cx="11069381" cy="622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Joke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we know lot about vibration?</a:t>
            </a:r>
          </a:p>
          <a:p>
            <a:endParaRPr lang="en-US" altLang="zh-TW" dirty="0"/>
          </a:p>
          <a:p>
            <a:r>
              <a:rPr lang="en-US" altLang="zh-TW" dirty="0" smtClean="0"/>
              <a:t>Cause we all from </a:t>
            </a:r>
            <a:r>
              <a:rPr lang="en-US" altLang="zh-TW" b="1" dirty="0" smtClean="0"/>
              <a:t>Mechanical Engineering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 smtClean="0"/>
              <a:t>No. Just a joke~~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4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216154" y="687211"/>
            <a:ext cx="9601196" cy="1303867"/>
          </a:xfrm>
        </p:spPr>
        <p:txBody>
          <a:bodyPr/>
          <a:lstStyle/>
          <a:p>
            <a:r>
              <a:rPr lang="en-US" altLang="zh-TW" dirty="0" smtClean="0"/>
              <a:t>Hardware &amp; Software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xfrm>
            <a:off x="1298448" y="2665926"/>
            <a:ext cx="4718304" cy="3320431"/>
          </a:xfrm>
        </p:spPr>
        <p:txBody>
          <a:bodyPr>
            <a:normAutofit/>
          </a:bodyPr>
          <a:lstStyle/>
          <a:p>
            <a:pPr>
              <a:lnSpc>
                <a:spcPts val="1000"/>
              </a:lnSpc>
            </a:pPr>
            <a:r>
              <a:rPr lang="en-US" altLang="zh-TW" dirty="0" smtClean="0"/>
              <a:t>Hardware</a:t>
            </a:r>
          </a:p>
          <a:p>
            <a:pPr lvl="1">
              <a:lnSpc>
                <a:spcPts val="1000"/>
              </a:lnSpc>
            </a:pPr>
            <a:r>
              <a:rPr lang="en-US" altLang="zh-TW" dirty="0" smtClean="0"/>
              <a:t>ARDUINO</a:t>
            </a:r>
          </a:p>
          <a:p>
            <a:pPr lvl="1">
              <a:lnSpc>
                <a:spcPts val="1000"/>
              </a:lnSpc>
            </a:pPr>
            <a:r>
              <a:rPr lang="en-US" altLang="zh-TW" dirty="0" smtClean="0"/>
              <a:t>MPU6050</a:t>
            </a:r>
          </a:p>
          <a:p>
            <a:pPr marL="457200" lvl="1" indent="0">
              <a:lnSpc>
                <a:spcPts val="1000"/>
              </a:lnSpc>
              <a:buNone/>
            </a:pPr>
            <a:endParaRPr lang="en-US" altLang="zh-TW" dirty="0" smtClean="0"/>
          </a:p>
          <a:p>
            <a:pPr>
              <a:lnSpc>
                <a:spcPts val="1000"/>
              </a:lnSpc>
            </a:pPr>
            <a:r>
              <a:rPr lang="en-US" altLang="zh-TW" dirty="0" smtClean="0"/>
              <a:t>Software</a:t>
            </a:r>
          </a:p>
          <a:p>
            <a:pPr lvl="1">
              <a:lnSpc>
                <a:spcPts val="1000"/>
              </a:lnSpc>
            </a:pPr>
            <a:r>
              <a:rPr lang="en-US" altLang="zh-TW" dirty="0" smtClean="0"/>
              <a:t>Arduino IDE</a:t>
            </a:r>
          </a:p>
          <a:p>
            <a:pPr lvl="2">
              <a:lnSpc>
                <a:spcPts val="1000"/>
              </a:lnSpc>
            </a:pPr>
            <a:r>
              <a:rPr lang="en-US" altLang="zh-TW" b="1" dirty="0" smtClean="0"/>
              <a:t>i2cdevlib</a:t>
            </a:r>
            <a:endParaRPr lang="en-US" altLang="zh-TW" dirty="0" smtClean="0"/>
          </a:p>
          <a:p>
            <a:pPr lvl="1">
              <a:lnSpc>
                <a:spcPts val="1000"/>
              </a:lnSpc>
            </a:pPr>
            <a:r>
              <a:rPr lang="en-US" altLang="zh-TW" dirty="0" err="1" smtClean="0"/>
              <a:t>Matlab</a:t>
            </a:r>
            <a:endParaRPr lang="en-US" altLang="zh-TW" dirty="0" smtClean="0"/>
          </a:p>
          <a:p>
            <a:pPr lvl="2">
              <a:lnSpc>
                <a:spcPts val="1000"/>
              </a:lnSpc>
            </a:pPr>
            <a:r>
              <a:rPr lang="en-US" altLang="zh-TW" dirty="0" err="1" smtClean="0"/>
              <a:t>fft</a:t>
            </a:r>
            <a:endParaRPr lang="en-US" altLang="zh-TW" dirty="0" smtClean="0"/>
          </a:p>
          <a:p>
            <a:pPr lvl="1">
              <a:lnSpc>
                <a:spcPts val="1000"/>
              </a:lnSpc>
            </a:pPr>
            <a:r>
              <a:rPr lang="en-US" altLang="zh-TW" dirty="0" smtClean="0"/>
              <a:t>Python</a:t>
            </a:r>
          </a:p>
          <a:p>
            <a:pPr lvl="2">
              <a:lnSpc>
                <a:spcPts val="1000"/>
              </a:lnSpc>
            </a:pPr>
            <a:r>
              <a:rPr lang="en-US" altLang="zh-TW" dirty="0" err="1" smtClean="0"/>
              <a:t>numpy</a:t>
            </a:r>
            <a:endParaRPr lang="en-US" altLang="zh-TW" dirty="0" smtClean="0"/>
          </a:p>
          <a:p>
            <a:pPr lvl="2">
              <a:lnSpc>
                <a:spcPts val="1000"/>
              </a:lnSpc>
            </a:pPr>
            <a:r>
              <a:rPr lang="en-US" altLang="zh-TW" dirty="0" err="1" smtClean="0"/>
              <a:t>Keras</a:t>
            </a:r>
            <a:endParaRPr lang="en-US" altLang="zh-TW" dirty="0" smtClean="0"/>
          </a:p>
          <a:p>
            <a:pPr>
              <a:lnSpc>
                <a:spcPts val="1000"/>
              </a:lnSpc>
            </a:pP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93234" y="1255092"/>
            <a:ext cx="4159196" cy="5545595"/>
          </a:xfrm>
        </p:spPr>
      </p:pic>
      <p:sp>
        <p:nvSpPr>
          <p:cNvPr id="2" name="橢圓 1"/>
          <p:cNvSpPr/>
          <p:nvPr/>
        </p:nvSpPr>
        <p:spPr>
          <a:xfrm>
            <a:off x="6254596" y="1624523"/>
            <a:ext cx="3790925" cy="30247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3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Architecture</a:t>
            </a:r>
            <a:endParaRPr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>
            <a:off x="3397159" y="2522589"/>
            <a:ext cx="4831728" cy="3671811"/>
            <a:chOff x="3397159" y="2522589"/>
            <a:chExt cx="4831728" cy="3671811"/>
          </a:xfrm>
        </p:grpSpPr>
        <p:grpSp>
          <p:nvGrpSpPr>
            <p:cNvPr id="20" name="群組 19"/>
            <p:cNvGrpSpPr/>
            <p:nvPr/>
          </p:nvGrpSpPr>
          <p:grpSpPr>
            <a:xfrm>
              <a:off x="3397159" y="2522589"/>
              <a:ext cx="2511380" cy="3573412"/>
              <a:chOff x="7186412" y="2556932"/>
              <a:chExt cx="2511380" cy="35734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186412" y="2556932"/>
                <a:ext cx="2511380" cy="35734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+mj-ea"/>
                    <a:ea typeface="+mj-ea"/>
                  </a:rPr>
                  <a:t>PC</a:t>
                </a:r>
              </a:p>
              <a:p>
                <a:pPr algn="ctr"/>
                <a:endParaRPr lang="en-US" altLang="zh-TW" sz="2400" dirty="0">
                  <a:latin typeface="+mj-ea"/>
                  <a:ea typeface="+mj-ea"/>
                </a:endParaRPr>
              </a:p>
              <a:p>
                <a:pPr algn="ctr"/>
                <a:endParaRPr lang="en-US" altLang="zh-TW" sz="2400" dirty="0" smtClean="0">
                  <a:latin typeface="+mj-ea"/>
                  <a:ea typeface="+mj-ea"/>
                </a:endParaRPr>
              </a:p>
              <a:p>
                <a:pPr algn="ctr"/>
                <a:endParaRPr lang="en-US" altLang="zh-TW" sz="2400" dirty="0">
                  <a:latin typeface="+mj-ea"/>
                  <a:ea typeface="+mj-ea"/>
                </a:endParaRPr>
              </a:p>
              <a:p>
                <a:pPr algn="ctr"/>
                <a:endParaRPr lang="en-US" altLang="zh-TW" sz="2400" dirty="0" smtClean="0">
                  <a:latin typeface="+mj-ea"/>
                  <a:ea typeface="+mj-ea"/>
                </a:endParaRPr>
              </a:p>
              <a:p>
                <a:pPr algn="ctr"/>
                <a:endParaRPr lang="en-US" altLang="zh-TW" sz="2400" dirty="0">
                  <a:latin typeface="+mj-ea"/>
                  <a:ea typeface="+mj-ea"/>
                </a:endParaRPr>
              </a:p>
              <a:p>
                <a:pPr algn="ctr"/>
                <a:endParaRPr lang="en-US" altLang="zh-TW" sz="2400" dirty="0">
                  <a:latin typeface="+mj-ea"/>
                  <a:ea typeface="+mj-ea"/>
                </a:endParaRPr>
              </a:p>
              <a:p>
                <a:pPr algn="ctr"/>
                <a:endParaRPr lang="en-US" altLang="zh-TW" sz="2400" dirty="0" smtClean="0">
                  <a:latin typeface="+mj-ea"/>
                  <a:ea typeface="+mj-ea"/>
                </a:endParaRPr>
              </a:p>
              <a:p>
                <a:pPr algn="ctr"/>
                <a:endParaRPr lang="zh-TW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7547020" y="3142445"/>
                <a:ext cx="1918952" cy="96591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 smtClean="0">
                    <a:latin typeface="+mj-ea"/>
                    <a:ea typeface="+mj-ea"/>
                  </a:rPr>
                  <a:t>Matlab</a:t>
                </a:r>
                <a:endParaRPr lang="zh-TW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8075054" y="4402876"/>
                <a:ext cx="862885" cy="44134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+mj-ea"/>
                    <a:ea typeface="+mj-ea"/>
                  </a:rPr>
                  <a:t>.csv</a:t>
                </a:r>
                <a:endParaRPr lang="zh-TW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604976" y="5138730"/>
                <a:ext cx="1803041" cy="75138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>
                    <a:latin typeface="+mj-ea"/>
                    <a:ea typeface="+mj-ea"/>
                  </a:rPr>
                  <a:t>Python</a:t>
                </a:r>
              </a:p>
              <a:p>
                <a:pPr algn="ctr"/>
                <a:r>
                  <a:rPr lang="en-US" altLang="zh-TW" sz="2000" dirty="0" err="1" smtClean="0">
                    <a:latin typeface="+mj-ea"/>
                    <a:ea typeface="+mj-ea"/>
                  </a:rPr>
                  <a:t>Keras</a:t>
                </a:r>
                <a:endParaRPr lang="en-US" altLang="zh-TW" sz="2000" dirty="0">
                  <a:latin typeface="+mj-ea"/>
                  <a:ea typeface="+mj-ea"/>
                </a:endParaRPr>
              </a:p>
            </p:txBody>
          </p:sp>
          <p:cxnSp>
            <p:nvCxnSpPr>
              <p:cNvPr id="10" name="直線單箭頭接點 9"/>
              <p:cNvCxnSpPr>
                <a:stCxn id="6" idx="2"/>
              </p:cNvCxnSpPr>
              <p:nvPr/>
            </p:nvCxnSpPr>
            <p:spPr>
              <a:xfrm>
                <a:off x="8506496" y="4108361"/>
                <a:ext cx="902057" cy="914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/>
              <p:cNvCxnSpPr>
                <a:stCxn id="6" idx="2"/>
                <a:endCxn id="7" idx="0"/>
              </p:cNvCxnSpPr>
              <p:nvPr/>
            </p:nvCxnSpPr>
            <p:spPr>
              <a:xfrm>
                <a:off x="8506496" y="4108361"/>
                <a:ext cx="1" cy="2945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/>
              <p:cNvCxnSpPr>
                <a:stCxn id="7" idx="2"/>
                <a:endCxn id="8" idx="0"/>
              </p:cNvCxnSpPr>
              <p:nvPr/>
            </p:nvCxnSpPr>
            <p:spPr>
              <a:xfrm>
                <a:off x="8506497" y="4844216"/>
                <a:ext cx="0" cy="2945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ãarduinoãçåçæå°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5421" y="2997752"/>
              <a:ext cx="1223523" cy="1223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ã6050ãçåçæå°çµæ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44" b="93139" l="1847" r="968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576" y="4675849"/>
              <a:ext cx="1460311" cy="120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/>
            <p:cNvSpPr txBox="1"/>
            <p:nvPr/>
          </p:nvSpPr>
          <p:spPr>
            <a:xfrm>
              <a:off x="6811852" y="5825068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+mj-ea"/>
                  <a:ea typeface="+mj-ea"/>
                </a:rPr>
                <a:t>MPU6050</a:t>
              </a:r>
              <a:endParaRPr lang="zh-TW" altLang="en-US" dirty="0">
                <a:latin typeface="+mj-ea"/>
                <a:ea typeface="+mj-ea"/>
              </a:endParaRPr>
            </a:p>
          </p:txBody>
        </p:sp>
        <p:cxnSp>
          <p:nvCxnSpPr>
            <p:cNvPr id="24" name="直線單箭頭接點 23"/>
            <p:cNvCxnSpPr>
              <a:stCxn id="1026" idx="2"/>
            </p:cNvCxnSpPr>
            <p:nvPr/>
          </p:nvCxnSpPr>
          <p:spPr>
            <a:xfrm flipH="1">
              <a:off x="7437182" y="4221275"/>
              <a:ext cx="1" cy="58859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7498731" y="433090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  <a:latin typeface="+mj-ea"/>
                  <a:ea typeface="+mj-ea"/>
                </a:rPr>
                <a:t>I</a:t>
              </a:r>
              <a:r>
                <a:rPr lang="en-US" altLang="zh-TW" baseline="30000" dirty="0" smtClean="0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r>
                <a:rPr lang="en-US" altLang="zh-TW" dirty="0" smtClean="0">
                  <a:solidFill>
                    <a:srgbClr val="FF0000"/>
                  </a:solidFill>
                  <a:latin typeface="+mj-ea"/>
                  <a:ea typeface="+mj-ea"/>
                </a:rPr>
                <a:t>C</a:t>
              </a:r>
              <a:endParaRPr lang="zh-TW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29" name="直線單箭頭接點 28"/>
            <p:cNvCxnSpPr>
              <a:stCxn id="1026" idx="1"/>
            </p:cNvCxnSpPr>
            <p:nvPr/>
          </p:nvCxnSpPr>
          <p:spPr>
            <a:xfrm flipH="1" flipV="1">
              <a:off x="5711807" y="3609513"/>
              <a:ext cx="1113614" cy="1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5956081" y="3264775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00B0F0"/>
                  </a:solidFill>
                  <a:latin typeface="+mj-ea"/>
                  <a:ea typeface="+mj-ea"/>
                </a:rPr>
                <a:t>Serial</a:t>
              </a:r>
              <a:endParaRPr lang="zh-TW" altLang="en-US" dirty="0">
                <a:solidFill>
                  <a:srgbClr val="00B0F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52337"/>
            <a:ext cx="10515600" cy="1056293"/>
          </a:xfrm>
        </p:spPr>
        <p:txBody>
          <a:bodyPr/>
          <a:lstStyle/>
          <a:p>
            <a:r>
              <a:rPr lang="en-US" altLang="zh-TW" dirty="0" smtClean="0"/>
              <a:t>Some codes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about CNN &amp;DNN 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1" y="1408630"/>
            <a:ext cx="9585960" cy="3272702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1" y="5412700"/>
            <a:ext cx="9585960" cy="9829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1" y="4757456"/>
            <a:ext cx="9585960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Joke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A police officer stops a car</a:t>
            </a:r>
            <a:r>
              <a:rPr lang="en-US" altLang="zh-TW" sz="4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  <a: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/>
            </a:r>
            <a:b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Officer: “Your </a:t>
            </a:r>
            <a:r>
              <a:rPr lang="en-US" altLang="zh-TW" sz="4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driver’s</a:t>
            </a:r>
            <a:r>
              <a:rPr lang="zh-TW" altLang="en-US" sz="4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altLang="zh-TW" sz="4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license please</a:t>
            </a:r>
            <a:r>
              <a:rPr lang="en-US" altLang="zh-TW" sz="4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.”</a:t>
            </a:r>
            <a: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/>
            </a:r>
            <a:b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Driver: “I’m really sorry, I forgot</a:t>
            </a:r>
            <a:r>
              <a:rPr lang="en-US" altLang="zh-TW" sz="4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.”</a:t>
            </a:r>
            <a: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/>
            </a:r>
            <a:b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Officer: “At home</a:t>
            </a:r>
            <a:r>
              <a:rPr lang="en-US" altLang="zh-TW" sz="4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?”</a:t>
            </a:r>
            <a: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/>
            </a:r>
            <a:b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altLang="zh-TW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Driver: “No, to do it</a:t>
            </a:r>
            <a:r>
              <a:rPr lang="en-US" altLang="zh-TW" sz="4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.”</a:t>
            </a:r>
            <a:endParaRPr lang="zh-TW" altLang="en-US" sz="40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5793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151</TotalTime>
  <Words>357</Words>
  <Application>Microsoft Office PowerPoint</Application>
  <PresentationFormat>寬螢幕</PresentationFormat>
  <Paragraphs>96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Adobe Arabic</vt:lpstr>
      <vt:lpstr>微軟正黑體</vt:lpstr>
      <vt:lpstr>新細明體</vt:lpstr>
      <vt:lpstr>Arial</vt:lpstr>
      <vt:lpstr>Garamond</vt:lpstr>
      <vt:lpstr>有機</vt:lpstr>
      <vt:lpstr>Invisible Keyboard</vt:lpstr>
      <vt:lpstr>Background</vt:lpstr>
      <vt:lpstr>Background – mode of vibration</vt:lpstr>
      <vt:lpstr>Background – signal in frequency domain</vt:lpstr>
      <vt:lpstr>Joke</vt:lpstr>
      <vt:lpstr>Hardware &amp; Software</vt:lpstr>
      <vt:lpstr>Architecture</vt:lpstr>
      <vt:lpstr>Some codes about CNN &amp;DNN </vt:lpstr>
      <vt:lpstr>Joke</vt:lpstr>
      <vt:lpstr>Execution plan</vt:lpstr>
      <vt:lpstr>Details(5/7~5/13)</vt:lpstr>
      <vt:lpstr>Details(5/14~</vt:lpstr>
      <vt:lpstr>PowerPoint 簡報</vt:lpstr>
      <vt:lpstr>Preliminary results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Leo Tsao</dc:creator>
  <cp:lastModifiedBy>user</cp:lastModifiedBy>
  <cp:revision>40</cp:revision>
  <dcterms:created xsi:type="dcterms:W3CDTF">2018-05-10T12:36:33Z</dcterms:created>
  <dcterms:modified xsi:type="dcterms:W3CDTF">2018-05-13T18:29:33Z</dcterms:modified>
</cp:coreProperties>
</file>